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</p:sldMasterIdLst>
  <p:notesMasterIdLst>
    <p:notesMasterId r:id="rId23"/>
  </p:notesMasterIdLst>
  <p:handoutMasterIdLst>
    <p:handoutMasterId r:id="rId24"/>
  </p:handoutMasterIdLst>
  <p:sldIdLst>
    <p:sldId id="256" r:id="rId3"/>
    <p:sldId id="1116" r:id="rId4"/>
    <p:sldId id="1870" r:id="rId5"/>
    <p:sldId id="1139" r:id="rId6"/>
    <p:sldId id="1875" r:id="rId7"/>
    <p:sldId id="1879" r:id="rId8"/>
    <p:sldId id="1232" r:id="rId9"/>
    <p:sldId id="1235" r:id="rId10"/>
    <p:sldId id="1230" r:id="rId11"/>
    <p:sldId id="1878" r:id="rId12"/>
    <p:sldId id="1117" r:id="rId13"/>
    <p:sldId id="1142" r:id="rId14"/>
    <p:sldId id="1244" r:id="rId15"/>
    <p:sldId id="1204" r:id="rId16"/>
    <p:sldId id="1219" r:id="rId17"/>
    <p:sldId id="265" r:id="rId18"/>
    <p:sldId id="1882" r:id="rId19"/>
    <p:sldId id="1880" r:id="rId20"/>
    <p:sldId id="1881" r:id="rId21"/>
    <p:sldId id="1877" r:id="rId22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05" autoAdjust="0"/>
    <p:restoredTop sz="96327"/>
  </p:normalViewPr>
  <p:slideViewPr>
    <p:cSldViewPr snapToGrid="0">
      <p:cViewPr varScale="1">
        <p:scale>
          <a:sx n="240" d="100"/>
          <a:sy n="240" d="100"/>
        </p:scale>
        <p:origin x="208" y="133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36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2A1E0D5-5B36-C3CC-25C8-1DEB56D21B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36F865E-E224-81CF-4923-9DAC01133A4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52A36-B70E-4727-BE61-C6E5EE05EB5B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A8368B-9EC1-2751-D3DD-69E14446AFF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EF7AE8C-6190-98D8-C6B4-0381BC375F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F5A33-8F7F-4743-9C6C-7ACDC30197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928960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21AFA8-42B6-6C42-8C42-8094E46EA081}" type="datetimeFigureOut">
              <a:rPr kumimoji="1" lang="zh-CN" altLang="en-US" smtClean="0"/>
              <a:t>2023/10/30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BF98D5-C622-094F-BE2A-82EC2E7954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114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演讲题目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Speech</a:t>
            </a:r>
            <a:r>
              <a:rPr kumimoji="1" lang="zh-CN" altLang="en-US" dirty="0"/>
              <a:t> 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字体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：方正兰亭黑简体</a:t>
            </a:r>
            <a:r>
              <a:rPr kumimoji="1" lang="en-US" altLang="zh-CN" dirty="0"/>
              <a:t>(</a:t>
            </a:r>
            <a:r>
              <a:rPr kumimoji="1" lang="zh-CN" altLang="en-US" dirty="0"/>
              <a:t>加粗</a:t>
            </a:r>
            <a:r>
              <a:rPr kumimoji="1" lang="en-US" altLang="zh-CN" dirty="0"/>
              <a:t>)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" altLang="zh-CN" dirty="0"/>
              <a:t>Founder </a:t>
            </a:r>
            <a:r>
              <a:rPr kumimoji="1" lang="en" altLang="zh-CN" dirty="0" err="1"/>
              <a:t>Lanting</a:t>
            </a:r>
            <a:r>
              <a:rPr kumimoji="1" lang="en" altLang="zh-CN" dirty="0"/>
              <a:t> black</a:t>
            </a:r>
            <a:r>
              <a:rPr kumimoji="1" lang="en-US" altLang="zh-CN" dirty="0"/>
              <a:t>(bold)</a:t>
            </a:r>
          </a:p>
          <a:p>
            <a:r>
              <a:rPr kumimoji="1" lang="zh-CN" altLang="en-US" dirty="0"/>
              <a:t>字号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  <a:r>
              <a:rPr kumimoji="1" lang="zh-CN" altLang="en-US" dirty="0"/>
              <a:t>：</a:t>
            </a:r>
            <a:r>
              <a:rPr kumimoji="1" lang="en-US" altLang="zh-CN" dirty="0"/>
              <a:t>36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嘉宾姓名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Name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字体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：方正兰亭黑简体</a:t>
            </a:r>
            <a:r>
              <a:rPr kumimoji="1" lang="en-US" altLang="zh-CN" dirty="0"/>
              <a:t>(</a:t>
            </a:r>
            <a:r>
              <a:rPr kumimoji="1" lang="zh-CN" altLang="en-US" dirty="0"/>
              <a:t>加粗</a:t>
            </a:r>
            <a:r>
              <a:rPr kumimoji="1" lang="en-US" altLang="zh-CN" dirty="0"/>
              <a:t>)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" altLang="zh-CN" dirty="0"/>
              <a:t>Founder </a:t>
            </a:r>
            <a:r>
              <a:rPr kumimoji="1" lang="en" altLang="zh-CN" dirty="0" err="1"/>
              <a:t>Lanting</a:t>
            </a:r>
            <a:r>
              <a:rPr kumimoji="1" lang="en" altLang="zh-CN" dirty="0"/>
              <a:t> black</a:t>
            </a:r>
            <a:r>
              <a:rPr kumimoji="1" lang="en-US" altLang="zh-CN" dirty="0"/>
              <a:t>(bold)</a:t>
            </a:r>
          </a:p>
          <a:p>
            <a:r>
              <a:rPr kumimoji="1" lang="zh-CN" altLang="en-US" dirty="0"/>
              <a:t>字号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  <a:r>
              <a:rPr kumimoji="1" lang="zh-CN" altLang="en-US" dirty="0"/>
              <a:t>：</a:t>
            </a:r>
            <a:r>
              <a:rPr kumimoji="1" lang="en-US" altLang="zh-CN" dirty="0"/>
              <a:t>32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嘉宾单位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嘉宾职务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Organization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字体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：方正兰亭黑简体</a:t>
            </a:r>
            <a:r>
              <a:rPr kumimoji="1" lang="en-US" altLang="zh-CN" dirty="0"/>
              <a:t>(</a:t>
            </a:r>
            <a:r>
              <a:rPr kumimoji="1" lang="zh-CN" altLang="en-US" dirty="0"/>
              <a:t>加粗</a:t>
            </a:r>
            <a:r>
              <a:rPr kumimoji="1" lang="en-US" altLang="zh-CN" dirty="0"/>
              <a:t>)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" altLang="zh-CN" dirty="0"/>
              <a:t>Founder </a:t>
            </a:r>
            <a:r>
              <a:rPr kumimoji="1" lang="en" altLang="zh-CN" dirty="0" err="1"/>
              <a:t>Lanting</a:t>
            </a:r>
            <a:r>
              <a:rPr kumimoji="1" lang="en" altLang="zh-CN" dirty="0"/>
              <a:t> black</a:t>
            </a:r>
            <a:r>
              <a:rPr kumimoji="1" lang="en-US" altLang="zh-CN" dirty="0"/>
              <a:t>(bold)</a:t>
            </a:r>
          </a:p>
          <a:p>
            <a:r>
              <a:rPr kumimoji="1" lang="zh-CN" altLang="en-US" dirty="0"/>
              <a:t>字号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  <a:r>
              <a:rPr kumimoji="1" lang="zh-CN" altLang="en-US" dirty="0"/>
              <a:t>：</a:t>
            </a:r>
            <a:r>
              <a:rPr kumimoji="1" lang="en-US" altLang="zh-CN" dirty="0"/>
              <a:t>32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7220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4824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7809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6287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3999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4ba7032a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g124ba7032a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0663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51A4F26-969F-E089-FC9E-4225971A4B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635"/>
          </a:xfrm>
          <a:prstGeom prst="rect">
            <a:avLst/>
          </a:prstGeom>
        </p:spPr>
      </p:pic>
      <p:pic>
        <p:nvPicPr>
          <p:cNvPr id="8" name="图片 7" descr="logo">
            <a:extLst>
              <a:ext uri="{FF2B5EF4-FFF2-40B4-BE49-F238E27FC236}">
                <a16:creationId xmlns:a16="http://schemas.microsoft.com/office/drawing/2014/main" id="{77A7DCD2-F157-96E4-30D4-595E7C86C5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3E9D457-7CD1-C554-8A8A-0273E429AB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CC7A-19FD-179A-7355-ADAB697B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0DD7-959A-3BD1-2AFB-E8D6733FA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F0471-D89E-DC5E-75EE-34DCEFAA0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A5EDE-5C49-50C1-78A6-20A1E1FF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349C-7E6C-0595-1F3E-FCC2228C7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38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54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7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B75E-D85B-7C6E-A2F3-22DA7BD2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F590B-C55C-EB7B-594F-01EA4125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BF2C6-23EE-0E39-2ACC-17FCE42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6A21F-76CA-F9DC-4C33-70C7C08C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40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448A83-AB4C-4863-6B9D-6178C6CD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711CA-DCF0-0C49-20D0-6416A1D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28061-1280-FA6C-C1FD-BCAB3464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5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9A03-0338-F59F-EE33-C8CAE78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F2CD-F738-8BF4-4897-61A72673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9C41F-D702-07DF-021B-45600C594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42CF6-0A82-A9F2-E9F3-2599D10A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9E0F8-953C-A3A0-5F3F-779A6AF6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3E8E0-AEE9-424D-3631-D5002832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253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9566-EC13-A7A5-2F52-C9FBE579E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2D892D-C614-2B9D-65DD-D21370E8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61C13-2140-E250-84D0-32D956A12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B570E-23AA-0B25-E86F-C91F5983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741B6-7CCB-0BA4-8C9F-E08E81A3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61DF7-7655-2150-48D9-F46EF9BE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5993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7611-13F7-0688-5E1C-1A6AF23F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944B4-DFA8-9197-2F29-92152EA0D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C8C2A-9560-CA6D-B0F9-35A6CF2D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C530C-3A7F-B54A-3C09-16BD176B0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36F2-73DD-AD29-DE89-BDAE6F91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2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1CD22-8B66-A131-E8F5-AFBCE56E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C1F2D-95D1-658B-AF9D-2B65A02EA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F453-7DD8-6418-19E6-DFC7C9CB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B99F2-A24F-867E-2285-EDD46092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7EFC8-AF6A-9534-7064-451A491D1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8188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99665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88AD8-12AC-003B-D8BB-BE666052A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92DF81-3FBF-9288-B569-91D80BDD69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635"/>
          </a:xfrm>
          <a:prstGeom prst="rect">
            <a:avLst/>
          </a:prstGeom>
        </p:spPr>
      </p:pic>
      <p:pic>
        <p:nvPicPr>
          <p:cNvPr id="4" name="图片 3" descr="logo">
            <a:extLst>
              <a:ext uri="{FF2B5EF4-FFF2-40B4-BE49-F238E27FC236}">
                <a16:creationId xmlns:a16="http://schemas.microsoft.com/office/drawing/2014/main" id="{73919754-AC4A-A85B-D6D7-265672785BD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235B57F-8B4C-220E-B20C-0896910760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3FBC199-CB4F-9B5F-AA52-D8218E5733A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254" y="1184423"/>
            <a:ext cx="9317255" cy="524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245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DF28DA2-BEF4-E51E-435F-B2E9514B74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2939"/>
          <a:stretch/>
        </p:blipFill>
        <p:spPr>
          <a:xfrm>
            <a:off x="0" y="0"/>
            <a:ext cx="12191365" cy="1170129"/>
          </a:xfrm>
          <a:prstGeom prst="rect">
            <a:avLst/>
          </a:prstGeom>
        </p:spPr>
      </p:pic>
      <p:pic>
        <p:nvPicPr>
          <p:cNvPr id="3" name="图片 2" descr="logo">
            <a:extLst>
              <a:ext uri="{FF2B5EF4-FFF2-40B4-BE49-F238E27FC236}">
                <a16:creationId xmlns:a16="http://schemas.microsoft.com/office/drawing/2014/main" id="{8DDBA742-F358-6987-07B7-3FDBC3B7E6A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FD0D0C-F796-8F1E-C5EE-28C4A2B5B3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976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04AA52-719E-3E48-2299-BFB1252459E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2191365" cy="6858635"/>
          </a:xfrm>
          <a:prstGeom prst="rect">
            <a:avLst/>
          </a:prstGeom>
        </p:spPr>
      </p:pic>
      <p:pic>
        <p:nvPicPr>
          <p:cNvPr id="8" name="图片 7" descr="微信图片_20231019105135">
            <a:extLst>
              <a:ext uri="{FF2B5EF4-FFF2-40B4-BE49-F238E27FC236}">
                <a16:creationId xmlns:a16="http://schemas.microsoft.com/office/drawing/2014/main" id="{DC43C2C7-A97D-7692-64AF-DB7126322576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22491" y="495300"/>
            <a:ext cx="952209" cy="813736"/>
          </a:xfrm>
          <a:prstGeom prst="rect">
            <a:avLst/>
          </a:prstGeo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492F0BD1-AB9C-B324-0CB6-85C4289CCD36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605955" y="2662200"/>
            <a:ext cx="4979450" cy="766800"/>
          </a:xfrm>
          <a:prstGeom prst="rect">
            <a:avLst/>
          </a:prstGeom>
        </p:spPr>
        <p:txBody>
          <a:bodyPr lIns="90000" tIns="46800" rIns="90000" bIns="46800" anchor="b" anchorCtr="0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8D57E3FA-382F-826E-0AF7-128D9D2FF24F}"/>
              </a:ext>
            </a:extLst>
          </p:cNvPr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605955" y="3429000"/>
            <a:ext cx="4979450" cy="8676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DF28DA2-BEF4-E51E-435F-B2E9514B74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2939"/>
          <a:stretch/>
        </p:blipFill>
        <p:spPr>
          <a:xfrm>
            <a:off x="0" y="0"/>
            <a:ext cx="12191365" cy="1170129"/>
          </a:xfrm>
          <a:prstGeom prst="rect">
            <a:avLst/>
          </a:prstGeom>
        </p:spPr>
      </p:pic>
      <p:pic>
        <p:nvPicPr>
          <p:cNvPr id="3" name="图片 2" descr="logo">
            <a:extLst>
              <a:ext uri="{FF2B5EF4-FFF2-40B4-BE49-F238E27FC236}">
                <a16:creationId xmlns:a16="http://schemas.microsoft.com/office/drawing/2014/main" id="{8DDBA742-F358-6987-07B7-3FDBC3B7E6A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FD0D0C-F796-8F1E-C5EE-28C4A2B5B3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8E6AA01-7BD4-11CF-0BB2-512C8ECAC3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2939"/>
          <a:stretch/>
        </p:blipFill>
        <p:spPr>
          <a:xfrm>
            <a:off x="0" y="0"/>
            <a:ext cx="12191365" cy="1170129"/>
          </a:xfrm>
          <a:prstGeom prst="rect">
            <a:avLst/>
          </a:prstGeom>
        </p:spPr>
      </p:pic>
      <p:pic>
        <p:nvPicPr>
          <p:cNvPr id="3" name="图片 2" descr="logo">
            <a:extLst>
              <a:ext uri="{FF2B5EF4-FFF2-40B4-BE49-F238E27FC236}">
                <a16:creationId xmlns:a16="http://schemas.microsoft.com/office/drawing/2014/main" id="{00D46AC0-95F5-08C8-7AB7-59C1548330C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010403D-6BDC-8D4A-3940-26504C5C3E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72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37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0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A98A-5A02-21A4-06A0-C41023BAA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4AAB1-C30B-A3B2-85CE-202BA9A09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36489-A51C-91FC-0D31-CC98E37D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63E0-80E0-2D97-E3AF-36CBC5526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AAAAC-5CC5-8C1A-A571-6CDEF579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2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00DFC-38A4-12A4-588C-BA33B031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B12EB-B6BD-05D1-5B65-6B31C00C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0DABD-1536-F058-41B1-9103A67E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4E45-D576-D7BB-C639-569B3BA83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5E5C-DA11-93FC-F381-0D7C20DE7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6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9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5" r:id="rId4"/>
    <p:sldLayoutId id="2147483659" r:id="rId5"/>
    <p:sldLayoutId id="2147483663" r:id="rId6"/>
    <p:sldLayoutId id="2147483664" r:id="rId7"/>
  </p:sldLayoutIdLst>
  <p:hf sldNum="0" hdr="0" ft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F9742-2923-5160-D00D-765AD3B1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055A0-EB88-899D-208F-CC57A0A9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BF98-0F6A-7995-C044-B0A8A92C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3DA5E-34D4-818C-8CFA-1318258C3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68D3-1A1A-3314-CA66-39150F5FE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21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18.jpe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wzPr4cUoMQ&amp;t=463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huggingface.co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youtu.be/rLl9XBg7wSs" TargetMode="Externa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73CDE2C-E310-D1C0-A926-E4D1390B8037}"/>
              </a:ext>
            </a:extLst>
          </p:cNvPr>
          <p:cNvSpPr txBox="1"/>
          <p:nvPr/>
        </p:nvSpPr>
        <p:spPr>
          <a:xfrm>
            <a:off x="3039397" y="2617667"/>
            <a:ext cx="611320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4000" b="1" dirty="0">
                <a:solidFill>
                  <a:schemeClr val="bg1"/>
                </a:solidFill>
                <a:latin typeface="FZLanTingHeiS-R-GB" panose="02000500000000000000" pitchFamily="2" charset="-122"/>
                <a:ea typeface="FZLanTingHeiS-R-GB" panose="02000500000000000000" pitchFamily="2" charset="-122"/>
              </a:rPr>
              <a:t>The Easy, the Hard and the Ugly</a:t>
            </a:r>
            <a:endParaRPr kumimoji="1" lang="en-US" altLang="zh-CN" sz="3600" b="1" dirty="0">
              <a:solidFill>
                <a:schemeClr val="bg1"/>
              </a:solidFill>
              <a:latin typeface="FZLanTingHeiS-R-GB" panose="02000500000000000000" pitchFamily="2" charset="-122"/>
              <a:ea typeface="FZLanTingHeiS-R-GB" panose="02000500000000000000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D7A5796-D320-F3EE-E95A-99439440973A}"/>
              </a:ext>
            </a:extLst>
          </p:cNvPr>
          <p:cNvSpPr txBox="1"/>
          <p:nvPr/>
        </p:nvSpPr>
        <p:spPr>
          <a:xfrm>
            <a:off x="3039397" y="4523683"/>
            <a:ext cx="61132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  <a:latin typeface="FZLanTingHeiS-R-GB" panose="02000500000000000000" pitchFamily="2" charset="-122"/>
                <a:ea typeface="FZLanTingHeiS-R-GB" panose="02000500000000000000" pitchFamily="2" charset="-122"/>
              </a:rPr>
              <a:t>Kenneth Church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9B08CC-98A2-449F-1010-000E52040542}"/>
              </a:ext>
            </a:extLst>
          </p:cNvPr>
          <p:cNvSpPr txBox="1"/>
          <p:nvPr/>
        </p:nvSpPr>
        <p:spPr>
          <a:xfrm>
            <a:off x="3032023" y="5337933"/>
            <a:ext cx="61205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latin typeface="FZLanTingHeiS-R-GB" panose="02000500000000000000" pitchFamily="2" charset="-122"/>
                <a:ea typeface="FZLanTingHeiS-R-GB" panose="02000500000000000000" pitchFamily="2" charset="-122"/>
              </a:rPr>
              <a:t>Northeastern University</a:t>
            </a:r>
          </a:p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latin typeface="FZLanTingHeiS-R-GB" panose="02000500000000000000" pitchFamily="2" charset="-122"/>
                <a:ea typeface="FZLanTingHeiS-R-GB" panose="02000500000000000000" pitchFamily="2" charset="-122"/>
              </a:rPr>
              <a:t>San Jose, CA, USA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d-bad-ugly-whistle.mp3">
            <a:hlinkClick r:id="" action="ppaction://media"/>
            <a:extLst>
              <a:ext uri="{FF2B5EF4-FFF2-40B4-BE49-F238E27FC236}">
                <a16:creationId xmlns:a16="http://schemas.microsoft.com/office/drawing/2014/main" id="{ABDDFB79-8C36-9772-18BA-36C5BB47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0129" y="5962859"/>
            <a:ext cx="812800" cy="812800"/>
          </a:xfrm>
          <a:prstGeom prst="rect">
            <a:avLst/>
          </a:prstGeom>
        </p:spPr>
      </p:pic>
      <p:pic>
        <p:nvPicPr>
          <p:cNvPr id="4" name="Content Placeholder 8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1F021E7-232D-3140-1FEA-8AA315DFD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9993" y="1196788"/>
            <a:ext cx="7525872" cy="5958538"/>
          </a:xfrm>
          <a:prstGeom prst="rect">
            <a:avLst/>
          </a:prstGeom>
          <a:ln>
            <a:noFill/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CFB807B-8519-FA1D-CB01-D41C3C1E2728}"/>
              </a:ext>
            </a:extLst>
          </p:cNvPr>
          <p:cNvSpPr txBox="1">
            <a:spLocks/>
          </p:cNvSpPr>
          <p:nvPr/>
        </p:nvSpPr>
        <p:spPr>
          <a:xfrm>
            <a:off x="194246" y="1196788"/>
            <a:ext cx="6581692" cy="5578871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Easy: </a:t>
            </a:r>
            <a:r>
              <a:rPr lang="en-US" sz="2200" dirty="0">
                <a:solidFill>
                  <a:schemeClr val="bg2">
                    <a:lumMod val="75000"/>
                  </a:schemeClr>
                </a:solidFill>
              </a:rPr>
              <a:t>Exciting Eco-system</a:t>
            </a:r>
          </a:p>
          <a:p>
            <a:pPr lvl="1">
              <a:buFont typeface="Wingdings" pitchFamily="2" charset="2"/>
              <a:buChar char="ü"/>
            </a:pPr>
            <a:r>
              <a:rPr lang="en-US" sz="2200" dirty="0">
                <a:solidFill>
                  <a:schemeClr val="bg2">
                    <a:lumMod val="75000"/>
                  </a:schemeClr>
                </a:solidFill>
              </a:rPr>
              <a:t>Prompting, Inference, Fine-Tuning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Hard: </a:t>
            </a:r>
            <a:r>
              <a:rPr lang="en-US" sz="2200" dirty="0">
                <a:solidFill>
                  <a:schemeClr val="bg2">
                    <a:lumMod val="75000"/>
                  </a:schemeClr>
                </a:solidFill>
              </a:rPr>
              <a:t>Limited to large companies</a:t>
            </a:r>
          </a:p>
          <a:p>
            <a:pPr lvl="1">
              <a:buFont typeface="Wingdings" pitchFamily="2" charset="2"/>
              <a:buChar char="ü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Pre-training</a:t>
            </a:r>
          </a:p>
          <a:p>
            <a:r>
              <a:rPr lang="en-US" sz="2400" dirty="0"/>
              <a:t>Ugly: </a:t>
            </a:r>
            <a:r>
              <a:rPr lang="en-US" sz="2200" dirty="0"/>
              <a:t>Responsible AI</a:t>
            </a:r>
          </a:p>
          <a:p>
            <a:pPr lvl="1"/>
            <a:r>
              <a:rPr lang="en-US" sz="2000" dirty="0"/>
              <a:t>Bias, Toxicity</a:t>
            </a:r>
          </a:p>
          <a:p>
            <a:pPr lvl="1"/>
            <a:r>
              <a:rPr lang="en-US" sz="2000" dirty="0"/>
              <a:t>Misinformation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b="1" i="1" dirty="0">
                <a:solidFill>
                  <a:srgbClr val="FF0000"/>
                </a:solidFill>
              </a:rPr>
              <a:t>Hallucinations</a:t>
            </a:r>
          </a:p>
          <a:p>
            <a:pPr lvl="1"/>
            <a:r>
              <a:rPr lang="en-US" sz="2000" dirty="0"/>
              <a:t>Plagiarism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442226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d-bad-ugly-whistle.mp3">
            <a:hlinkClick r:id="" action="ppaction://media"/>
            <a:extLst>
              <a:ext uri="{FF2B5EF4-FFF2-40B4-BE49-F238E27FC236}">
                <a16:creationId xmlns:a16="http://schemas.microsoft.com/office/drawing/2014/main" id="{ABDDFB79-8C36-9772-18BA-36C5BB47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0129" y="5962859"/>
            <a:ext cx="812800" cy="812800"/>
          </a:xfrm>
          <a:prstGeom prst="rect">
            <a:avLst/>
          </a:prstGeom>
        </p:spPr>
      </p:pic>
      <p:pic>
        <p:nvPicPr>
          <p:cNvPr id="4" name="Content Placeholder 8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1F021E7-232D-3140-1FEA-8AA315DFD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9993" y="1196788"/>
            <a:ext cx="7525872" cy="5958538"/>
          </a:xfrm>
          <a:prstGeom prst="rect">
            <a:avLst/>
          </a:prstGeom>
          <a:ln>
            <a:noFill/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CFB807B-8519-FA1D-CB01-D41C3C1E2728}"/>
              </a:ext>
            </a:extLst>
          </p:cNvPr>
          <p:cNvSpPr txBox="1">
            <a:spLocks/>
          </p:cNvSpPr>
          <p:nvPr/>
        </p:nvSpPr>
        <p:spPr>
          <a:xfrm>
            <a:off x="194246" y="1196788"/>
            <a:ext cx="4315747" cy="5578871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View from America</a:t>
            </a:r>
          </a:p>
          <a:p>
            <a:pPr lvl="1"/>
            <a:r>
              <a:rPr lang="en-US" dirty="0"/>
              <a:t>Asia: Optimism</a:t>
            </a:r>
          </a:p>
          <a:p>
            <a:pPr lvl="1"/>
            <a:r>
              <a:rPr lang="en-US" dirty="0"/>
              <a:t>Europe: Caution</a:t>
            </a:r>
          </a:p>
          <a:p>
            <a:pPr lvl="2"/>
            <a:r>
              <a:rPr lang="en-US" dirty="0"/>
              <a:t>Americans move fast</a:t>
            </a:r>
          </a:p>
          <a:p>
            <a:pPr lvl="3"/>
            <a:r>
              <a:rPr lang="en-US" dirty="0"/>
              <a:t>and break things</a:t>
            </a:r>
          </a:p>
          <a:p>
            <a:pPr lvl="2"/>
            <a:r>
              <a:rPr lang="en-US" dirty="0"/>
              <a:t>Technology </a:t>
            </a:r>
            <a:r>
              <a:rPr lang="en-US" dirty="0">
                <a:sym typeface="Wingdings" pitchFamily="2" charset="2"/>
              </a:rPr>
              <a:t> Change</a:t>
            </a:r>
          </a:p>
          <a:p>
            <a:pPr lvl="3"/>
            <a:r>
              <a:rPr lang="en-US" dirty="0">
                <a:sym typeface="Wingdings" pitchFamily="2" charset="2"/>
              </a:rPr>
              <a:t>(for better and for worse)</a:t>
            </a:r>
            <a:endParaRPr lang="en-US" dirty="0"/>
          </a:p>
          <a:p>
            <a:pPr lvl="2"/>
            <a:endParaRPr lang="en-US" dirty="0"/>
          </a:p>
        </p:txBody>
      </p:sp>
      <p:pic>
        <p:nvPicPr>
          <p:cNvPr id="1026" name="Picture 2" descr="Tips to be happy, Franklin, Benjamin franklin">
            <a:extLst>
              <a:ext uri="{FF2B5EF4-FFF2-40B4-BE49-F238E27FC236}">
                <a16:creationId xmlns:a16="http://schemas.microsoft.com/office/drawing/2014/main" id="{F8EE617E-C187-316D-0EF1-0E77D31AC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67" y="4041953"/>
            <a:ext cx="2233774" cy="265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enjamin Franklin On Money: $100 - One Hundred Dollar Bill">
            <a:extLst>
              <a:ext uri="{FF2B5EF4-FFF2-40B4-BE49-F238E27FC236}">
                <a16:creationId xmlns:a16="http://schemas.microsoft.com/office/drawing/2014/main" id="{5C19944E-4FED-E253-6424-0932B378B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741" y="5009689"/>
            <a:ext cx="4093308" cy="176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465083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409AC51-B09C-73E0-5842-600F109F0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ChatGPT</a:t>
            </a:r>
            <a:r>
              <a:rPr lang="en-US" dirty="0"/>
              <a:t> Hallucinates on CBS ``60 Minutes’’</a:t>
            </a:r>
            <a:br>
              <a:rPr lang="en-US" sz="3200" dirty="0"/>
            </a:br>
            <a:r>
              <a:rPr lang="en-US" sz="3200" dirty="0">
                <a:hlinkClick r:id="rId3"/>
              </a:rPr>
              <a:t>https://www.youtube.com/watch?v=1wzPr4cUoMQ&amp;t=463s</a:t>
            </a:r>
            <a:r>
              <a:rPr lang="en-US" sz="3200" dirty="0"/>
              <a:t> </a:t>
            </a:r>
          </a:p>
        </p:txBody>
      </p:sp>
      <p:sp>
        <p:nvSpPr>
          <p:cNvPr id="6" name="Title 8">
            <a:extLst>
              <a:ext uri="{FF2B5EF4-FFF2-40B4-BE49-F238E27FC236}">
                <a16:creationId xmlns:a16="http://schemas.microsoft.com/office/drawing/2014/main" id="{38520250-6AEE-D522-14A1-6E890DED75CC}"/>
              </a:ext>
            </a:extLst>
          </p:cNvPr>
          <p:cNvSpPr txBox="1">
            <a:spLocks/>
          </p:cNvSpPr>
          <p:nvPr/>
        </p:nvSpPr>
        <p:spPr>
          <a:xfrm>
            <a:off x="4358309" y="4551705"/>
            <a:ext cx="7635245" cy="89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2400" dirty="0"/>
          </a:p>
        </p:txBody>
      </p:sp>
      <p:pic>
        <p:nvPicPr>
          <p:cNvPr id="7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6EB73FF-0871-6F7B-EF3C-64557420D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0953" y="1647657"/>
            <a:ext cx="8741160" cy="4620076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F410C93-B51D-A051-429F-71B38A670AD9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https://github.com/kwchurch/ACL2022_deepnets_tutorial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7F2F533-00C2-E03A-F5B4-A822C73481A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0FEA250-3342-A646-B643-53E371B4A84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82943329-8DD7-9163-31CE-146D13942F58}"/>
              </a:ext>
            </a:extLst>
          </p:cNvPr>
          <p:cNvSpPr/>
          <p:nvPr/>
        </p:nvSpPr>
        <p:spPr>
          <a:xfrm>
            <a:off x="5458609" y="4520808"/>
            <a:ext cx="1472883" cy="415094"/>
          </a:xfrm>
          <a:prstGeom prst="wedgeRoundRectCallout">
            <a:avLst>
              <a:gd name="adj1" fmla="val -26102"/>
              <a:gd name="adj2" fmla="val -29381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Hallucination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15E61DDD-2BD2-489A-7EB3-B3C8C60C77F6}"/>
              </a:ext>
            </a:extLst>
          </p:cNvPr>
          <p:cNvSpPr/>
          <p:nvPr/>
        </p:nvSpPr>
        <p:spPr>
          <a:xfrm>
            <a:off x="6405282" y="1939481"/>
            <a:ext cx="959361" cy="415094"/>
          </a:xfrm>
          <a:prstGeom prst="wedgeRoundRectCallout">
            <a:avLst>
              <a:gd name="adj1" fmla="val -79002"/>
              <a:gd name="adj2" fmla="val -2951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9777B53-E312-3F24-0423-05CE50C22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8896" y="1647657"/>
            <a:ext cx="1647657" cy="1647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7CA38-7E24-0FBA-F18D-350E95F5D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E6C06-4FB1-A49F-A2F8-30240CCF7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15893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Strengths (fluency) and weaknesses (trustworthiness)</a:t>
            </a:r>
          </a:p>
          <a:p>
            <a:pPr lvl="1"/>
            <a:r>
              <a:rPr lang="en-US" dirty="0"/>
              <a:t>may be a consequence of choices we made in 1990s</a:t>
            </a:r>
          </a:p>
          <a:p>
            <a:r>
              <a:rPr lang="en-US" dirty="0"/>
              <a:t>We started EMNLP in 1990s for pragmatic reasons</a:t>
            </a:r>
          </a:p>
          <a:p>
            <a:pPr lvl="1"/>
            <a:r>
              <a:rPr lang="en-US" dirty="0"/>
              <a:t>Field had been attempting to do too much</a:t>
            </a:r>
          </a:p>
          <a:p>
            <a:pPr lvl="2"/>
            <a:r>
              <a:rPr lang="en-US" dirty="0"/>
              <a:t>and was accomplishing too little</a:t>
            </a:r>
          </a:p>
          <a:p>
            <a:pPr lvl="2"/>
            <a:r>
              <a:rPr lang="en-US" dirty="0"/>
              <a:t>(during a funding winter)</a:t>
            </a:r>
          </a:p>
          <a:p>
            <a:r>
              <a:rPr lang="en-US" dirty="0"/>
              <a:t>We chose to stop working on hard problems </a:t>
            </a:r>
          </a:p>
          <a:p>
            <a:pPr lvl="1"/>
            <a:r>
              <a:rPr lang="en-US" dirty="0"/>
              <a:t>(trustworthiness)</a:t>
            </a:r>
          </a:p>
          <a:p>
            <a:pPr lvl="1"/>
            <a:r>
              <a:rPr lang="en-US" dirty="0"/>
              <a:t>in order to make relatively quick progress on fluency</a:t>
            </a:r>
          </a:p>
          <a:p>
            <a:pPr lvl="1"/>
            <a:r>
              <a:rPr lang="en-US" dirty="0"/>
              <a:t>by reviving empirical methods from the 1950s </a:t>
            </a:r>
          </a:p>
          <a:p>
            <a:pPr lvl="2"/>
            <a:r>
              <a:rPr lang="en-US" dirty="0"/>
              <a:t>(Shannon, Skinner, Firth)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1D71F6-7417-924C-CD24-481D68AB081A}"/>
              </a:ext>
            </a:extLst>
          </p:cNvPr>
          <p:cNvSpPr txBox="1">
            <a:spLocks/>
          </p:cNvSpPr>
          <p:nvPr/>
        </p:nvSpPr>
        <p:spPr>
          <a:xfrm>
            <a:off x="8848325" y="1825625"/>
            <a:ext cx="307720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Deep Nets are</a:t>
            </a:r>
          </a:p>
          <a:p>
            <a:pPr lvl="1"/>
            <a:r>
              <a:rPr lang="en-US" sz="2000" dirty="0"/>
              <a:t>more fluent</a:t>
            </a:r>
          </a:p>
          <a:p>
            <a:pPr lvl="1"/>
            <a:r>
              <a:rPr lang="en-US" sz="2000" dirty="0"/>
              <a:t>than trustworthy</a:t>
            </a:r>
          </a:p>
          <a:p>
            <a:r>
              <a:rPr lang="en-US" sz="2400" dirty="0"/>
              <a:t>Pendulum Swung Too Far (2011)</a:t>
            </a:r>
          </a:p>
          <a:p>
            <a:pPr lvl="1"/>
            <a:r>
              <a:rPr lang="en-US" sz="2000" dirty="0"/>
              <a:t>Empiricism (1950s)</a:t>
            </a:r>
          </a:p>
          <a:p>
            <a:pPr lvl="1"/>
            <a:r>
              <a:rPr lang="en-US" sz="2000" dirty="0"/>
              <a:t>Rationalism (1970s)</a:t>
            </a:r>
          </a:p>
          <a:p>
            <a:pPr lvl="1"/>
            <a:r>
              <a:rPr lang="en-US" sz="2000" dirty="0"/>
              <a:t>Empiricism (1990s)</a:t>
            </a:r>
          </a:p>
          <a:p>
            <a:pPr lvl="1"/>
            <a:r>
              <a:rPr lang="en-US" sz="2000" dirty="0"/>
              <a:t>Deep Nets (2010s)</a:t>
            </a:r>
          </a:p>
        </p:txBody>
      </p:sp>
      <p:sp>
        <p:nvSpPr>
          <p:cNvPr id="8" name="Google Shape;192;p14">
            <a:extLst>
              <a:ext uri="{FF2B5EF4-FFF2-40B4-BE49-F238E27FC236}">
                <a16:creationId xmlns:a16="http://schemas.microsoft.com/office/drawing/2014/main" id="{F0F83EB0-6F0B-2699-B5AC-C8B6CA4434DF}"/>
              </a:ext>
            </a:extLst>
          </p:cNvPr>
          <p:cNvSpPr/>
          <p:nvPr/>
        </p:nvSpPr>
        <p:spPr>
          <a:xfrm>
            <a:off x="11137599" y="5181768"/>
            <a:ext cx="892341" cy="445626"/>
          </a:xfrm>
          <a:prstGeom prst="wedgeRoundRectCallout">
            <a:avLst>
              <a:gd name="adj1" fmla="val 3422"/>
              <a:gd name="adj2" fmla="val -23477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Truth</a:t>
            </a:r>
            <a:endParaRPr sz="2000" dirty="0"/>
          </a:p>
        </p:txBody>
      </p:sp>
      <p:sp>
        <p:nvSpPr>
          <p:cNvPr id="9" name="Google Shape;192;p14">
            <a:extLst>
              <a:ext uri="{FF2B5EF4-FFF2-40B4-BE49-F238E27FC236}">
                <a16:creationId xmlns:a16="http://schemas.microsoft.com/office/drawing/2014/main" id="{3C269CA0-64B0-6A98-DEC4-FB84F47B6CD2}"/>
              </a:ext>
            </a:extLst>
          </p:cNvPr>
          <p:cNvSpPr/>
          <p:nvPr/>
        </p:nvSpPr>
        <p:spPr>
          <a:xfrm>
            <a:off x="7888107" y="4583457"/>
            <a:ext cx="1131971" cy="445626"/>
          </a:xfrm>
          <a:prstGeom prst="wedgeRoundRectCallout">
            <a:avLst>
              <a:gd name="adj1" fmla="val 76652"/>
              <a:gd name="adj2" fmla="val -49244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Fluency</a:t>
            </a:r>
            <a:endParaRPr sz="2000" dirty="0"/>
          </a:p>
        </p:txBody>
      </p:sp>
      <p:sp>
        <p:nvSpPr>
          <p:cNvPr id="10" name="Google Shape;192;p14">
            <a:extLst>
              <a:ext uri="{FF2B5EF4-FFF2-40B4-BE49-F238E27FC236}">
                <a16:creationId xmlns:a16="http://schemas.microsoft.com/office/drawing/2014/main" id="{BA005D0F-A6A7-04C9-D6F7-DE26FC4D282E}"/>
              </a:ext>
            </a:extLst>
          </p:cNvPr>
          <p:cNvSpPr/>
          <p:nvPr/>
        </p:nvSpPr>
        <p:spPr>
          <a:xfrm>
            <a:off x="7888107" y="4583457"/>
            <a:ext cx="1131971" cy="445626"/>
          </a:xfrm>
          <a:prstGeom prst="wedgeRoundRectCallout">
            <a:avLst>
              <a:gd name="adj1" fmla="val 80522"/>
              <a:gd name="adj2" fmla="val -96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Fluency</a:t>
            </a:r>
            <a:endParaRPr sz="2000" dirty="0"/>
          </a:p>
        </p:txBody>
      </p:sp>
      <p:sp>
        <p:nvSpPr>
          <p:cNvPr id="11" name="Google Shape;192;p14">
            <a:extLst>
              <a:ext uri="{FF2B5EF4-FFF2-40B4-BE49-F238E27FC236}">
                <a16:creationId xmlns:a16="http://schemas.microsoft.com/office/drawing/2014/main" id="{FA11AE8D-80F0-01B4-8AB2-2688438CB3AF}"/>
              </a:ext>
            </a:extLst>
          </p:cNvPr>
          <p:cNvSpPr/>
          <p:nvPr/>
        </p:nvSpPr>
        <p:spPr>
          <a:xfrm>
            <a:off x="7888106" y="4583457"/>
            <a:ext cx="1131971" cy="445626"/>
          </a:xfrm>
          <a:prstGeom prst="wedgeRoundRectCallout">
            <a:avLst>
              <a:gd name="adj1" fmla="val 81489"/>
              <a:gd name="adj2" fmla="val -20406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Fluency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279205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4963870-0AF9-31A9-F135-CE7B31E3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Constructive Suggestions for Hallucinations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6219D6E-5B5A-71AD-20D3-D15DB3EB6C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8D3F58-0C7A-7632-53F5-534FE70F72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550023"/>
            <a:ext cx="5157787" cy="2639639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Low Road: </a:t>
            </a:r>
          </a:p>
          <a:p>
            <a:pPr lvl="1"/>
            <a:r>
              <a:rPr lang="en-US" dirty="0"/>
              <a:t>Give up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Middle Road</a:t>
            </a:r>
          </a:p>
          <a:p>
            <a:pPr lvl="1"/>
            <a:r>
              <a:rPr lang="en-US" dirty="0"/>
              <a:t>Fact-checking with search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High Road</a:t>
            </a:r>
          </a:p>
          <a:p>
            <a:pPr lvl="1"/>
            <a:r>
              <a:rPr lang="en-US" dirty="0"/>
              <a:t>Revive Rationalism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3EB7012-1302-4F61-C5A6-07C5A3C35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Query: </a:t>
            </a:r>
            <a:r>
              <a:rPr lang="en-US" b="0" i="1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Lesley Stahl works for which company</a:t>
            </a:r>
            <a:endParaRPr lang="en-US" i="1" dirty="0"/>
          </a:p>
        </p:txBody>
      </p:sp>
      <p:pic>
        <p:nvPicPr>
          <p:cNvPr id="12" name="Content Placeholder 11" descr="A screenshot of a news article&#10;&#10;Description automatically generated">
            <a:extLst>
              <a:ext uri="{FF2B5EF4-FFF2-40B4-BE49-F238E27FC236}">
                <a16:creationId xmlns:a16="http://schemas.microsoft.com/office/drawing/2014/main" id="{ED138E74-D563-3A94-CC29-C4F53117690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172200" y="2793631"/>
            <a:ext cx="5183188" cy="3107475"/>
          </a:xfrm>
        </p:spPr>
      </p:pic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C6ED5DF9-2041-8BA0-F9E0-BE614F30D6BC}"/>
              </a:ext>
            </a:extLst>
          </p:cNvPr>
          <p:cNvSpPr/>
          <p:nvPr/>
        </p:nvSpPr>
        <p:spPr>
          <a:xfrm>
            <a:off x="6019801" y="3879791"/>
            <a:ext cx="660242" cy="415094"/>
          </a:xfrm>
          <a:prstGeom prst="wedgeRoundRectCallout">
            <a:avLst>
              <a:gd name="adj1" fmla="val 108690"/>
              <a:gd name="adj2" fmla="val -1580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CBS</a:t>
            </a:r>
          </a:p>
        </p:txBody>
      </p:sp>
      <p:pic>
        <p:nvPicPr>
          <p:cNvPr id="15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B0B18A-BF25-87A9-84D4-DBBDB5C77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879" y="1289033"/>
            <a:ext cx="4120096" cy="217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05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9343AD2D-D494-A85F-A1DA-F17353DDB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Success </a:t>
            </a:r>
            <a:r>
              <a:rPr lang="en-US" dirty="0">
                <a:sym typeface="Wingdings" pitchFamily="2" charset="2"/>
              </a:rPr>
              <a:t> More Responsibility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C951038-107B-80D5-BCED-F2AFCA5DD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What’s new</a:t>
            </a:r>
          </a:p>
          <a:p>
            <a:pPr lvl="1"/>
            <a:r>
              <a:rPr lang="en-US" dirty="0"/>
              <a:t>The world is taking notice of AI </a:t>
            </a:r>
            <a:r>
              <a:rPr lang="en-US" dirty="0">
                <a:sym typeface="Wingdings" pitchFamily="2" charset="2"/>
              </a:rPr>
              <a:t> Greater Responsibility</a:t>
            </a:r>
            <a:endParaRPr lang="en-US" dirty="0"/>
          </a:p>
          <a:p>
            <a:pPr lvl="1"/>
            <a:r>
              <a:rPr lang="en-US" dirty="0"/>
              <a:t>Fluency is much improved</a:t>
            </a:r>
          </a:p>
          <a:p>
            <a:r>
              <a:rPr lang="en-US" dirty="0"/>
              <a:t>What’s not new</a:t>
            </a:r>
          </a:p>
          <a:p>
            <a:pPr lvl="1"/>
            <a:r>
              <a:rPr lang="en-US" dirty="0"/>
              <a:t>Chatbots (and much of the tech)</a:t>
            </a:r>
          </a:p>
          <a:p>
            <a:pPr lvl="1"/>
            <a:r>
              <a:rPr lang="en-US" dirty="0"/>
              <a:t>SOTA-Chasing</a:t>
            </a:r>
          </a:p>
          <a:p>
            <a:pPr lvl="1"/>
            <a:r>
              <a:rPr lang="en-US" dirty="0"/>
              <a:t>Trustworthiness is still open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93BE41-AE2D-5065-7E0D-4453B791A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10/12/2023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9DB3C9-0CB5-A01C-50F1-2EDB25078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E5643-D884-694F-ADCB-3F4DA39058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20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0F8AB79-C964-AB72-0DC8-8B53FDF73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86046" cy="1097915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History of Irresponsible AI</a:t>
            </a:r>
            <a:br>
              <a:rPr lang="en-US" sz="4000" dirty="0"/>
            </a:br>
            <a:r>
              <a:rPr lang="en-US" sz="2700" dirty="0"/>
              <a:t>Risk (5 years ago) Product gets canceled</a:t>
            </a:r>
            <a:endParaRPr lang="en-US" sz="4000" dirty="0"/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9D6BFA16-8D7E-669A-2FDC-F04B9DE5336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9918" y="1520825"/>
            <a:ext cx="3261632" cy="503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F9800FD0-BB50-2E39-C513-63263C3747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/>
              <a:t>Stupidity: To err is human…</a:t>
            </a:r>
          </a:p>
          <a:p>
            <a:pPr marL="457200" lvl="1" indent="0">
              <a:buNone/>
            </a:pPr>
            <a:r>
              <a:rPr lang="en-US" dirty="0"/>
              <a:t>Spelling Correction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i="1" dirty="0"/>
              <a:t>Obama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i="1" dirty="0">
                <a:sym typeface="Wingdings" pitchFamily="2" charset="2"/>
              </a:rPr>
              <a:t>Osama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6DF5F-3651-6C2B-A959-4E980AF8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10/12/2023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7AA3BC-3BB3-0B16-6FC1-79D178A0E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E5643-D884-694F-ADCB-3F4DA390586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95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0F8AB79-C964-AB72-0DC8-8B53FDF73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86046" cy="1097915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History of Irresponsible AI</a:t>
            </a:r>
            <a:br>
              <a:rPr lang="en-US" sz="4000" dirty="0"/>
            </a:br>
            <a:r>
              <a:rPr lang="en-US" sz="2700" dirty="0"/>
              <a:t>Risk (5 years ago) Product gets canceled</a:t>
            </a:r>
            <a:endParaRPr lang="en-US" sz="4000" dirty="0"/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9D6BFA16-8D7E-669A-2FDC-F04B9DE5336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9918" y="1520825"/>
            <a:ext cx="3261632" cy="503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F9800FD0-BB50-2E39-C513-63263C3747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/>
              <a:t>Stupidity: To err is human…</a:t>
            </a:r>
          </a:p>
          <a:p>
            <a:pPr marL="457200" lvl="1" indent="0">
              <a:buNone/>
            </a:pPr>
            <a:r>
              <a:rPr lang="en-US" dirty="0"/>
              <a:t>Spelling Correction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i="1" dirty="0"/>
              <a:t>Obama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i="1" dirty="0">
                <a:sym typeface="Wingdings" pitchFamily="2" charset="2"/>
              </a:rPr>
              <a:t>Osama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Bots: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	Kids chat with Santa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	</a:t>
            </a:r>
            <a:r>
              <a:rPr lang="en-US" i="1" dirty="0">
                <a:sym typeface="Wingdings" pitchFamily="2" charset="2"/>
              </a:rPr>
              <a:t>Snow</a:t>
            </a:r>
            <a:r>
              <a:rPr lang="en-US" dirty="0">
                <a:sym typeface="Wingdings" pitchFamily="2" charset="2"/>
              </a:rPr>
              <a:t>  </a:t>
            </a:r>
            <a:r>
              <a:rPr lang="en-US" i="1" dirty="0">
                <a:sym typeface="Wingdings" pitchFamily="2" charset="2"/>
              </a:rPr>
              <a:t>I like drugs too…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6DF5F-3651-6C2B-A959-4E980AF8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10/12/2023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7AA3BC-3BB3-0B16-6FC1-79D178A0E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E5643-D884-694F-ADCB-3F4DA390586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20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0F8AB79-C964-AB72-0DC8-8B53FDF73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86046" cy="1097915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History of Irresponsible AI</a:t>
            </a:r>
            <a:br>
              <a:rPr lang="en-US" sz="4000" dirty="0"/>
            </a:br>
            <a:r>
              <a:rPr lang="en-US" sz="2700" dirty="0"/>
              <a:t>Risk (5 years ago) Product gets canceled</a:t>
            </a:r>
            <a:endParaRPr lang="en-US" sz="4000" dirty="0"/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9D6BFA16-8D7E-669A-2FDC-F04B9DE5336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9918" y="1520825"/>
            <a:ext cx="3261632" cy="503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F9800FD0-BB50-2E39-C513-63263C3747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/>
              <a:t>Stupidity: To err is human…</a:t>
            </a:r>
          </a:p>
          <a:p>
            <a:pPr marL="457200" lvl="1" indent="0">
              <a:buNone/>
            </a:pPr>
            <a:r>
              <a:rPr lang="en-US" dirty="0"/>
              <a:t>Spelling Correction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i="1" dirty="0"/>
              <a:t>Obama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i="1" dirty="0">
                <a:sym typeface="Wingdings" pitchFamily="2" charset="2"/>
              </a:rPr>
              <a:t>Osama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Bots: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	Kids chat with Santa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	</a:t>
            </a:r>
            <a:r>
              <a:rPr lang="en-US" i="1" dirty="0">
                <a:sym typeface="Wingdings" pitchFamily="2" charset="2"/>
              </a:rPr>
              <a:t>Snow</a:t>
            </a:r>
            <a:r>
              <a:rPr lang="en-US" dirty="0">
                <a:sym typeface="Wingdings" pitchFamily="2" charset="2"/>
              </a:rPr>
              <a:t>  </a:t>
            </a:r>
            <a:r>
              <a:rPr lang="en-US" i="1" dirty="0">
                <a:sym typeface="Wingdings" pitchFamily="2" charset="2"/>
              </a:rPr>
              <a:t>I like drugs too…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24" name="Picture 2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5941828-78FA-A96F-F0D9-C22A6B375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885" y="4540383"/>
            <a:ext cx="4891081" cy="1480589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6DF5F-3651-6C2B-A959-4E980AF8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10/12/2023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7AA3BC-3BB3-0B16-6FC1-79D178A0E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E5643-D884-694F-ADCB-3F4DA390586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15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0F8AB79-C964-AB72-0DC8-8B53FDF73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86046" cy="1097915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History of Irresponsible AI</a:t>
            </a:r>
            <a:br>
              <a:rPr lang="en-US" sz="4000" dirty="0"/>
            </a:br>
            <a:r>
              <a:rPr lang="en-US" sz="2700" dirty="0"/>
              <a:t>Risk (5 years ago) Product gets canceled</a:t>
            </a:r>
            <a:endParaRPr lang="en-US" sz="4000" dirty="0"/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9D6BFA16-8D7E-669A-2FDC-F04B9DE5336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9918" y="1520825"/>
            <a:ext cx="3261632" cy="503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F9800FD0-BB50-2E39-C513-63263C3747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/>
              <a:t>Stupidity: To err is human…</a:t>
            </a:r>
          </a:p>
          <a:p>
            <a:pPr marL="457200" lvl="1" indent="0">
              <a:buNone/>
            </a:pPr>
            <a:r>
              <a:rPr lang="en-US" dirty="0"/>
              <a:t>Spelling Correction</a:t>
            </a:r>
          </a:p>
          <a:p>
            <a:pPr marL="457200" lvl="1" indent="0">
              <a:buNone/>
            </a:pPr>
            <a:r>
              <a:rPr lang="en-US" dirty="0"/>
              <a:t>	Obama </a:t>
            </a:r>
            <a:r>
              <a:rPr lang="en-US" dirty="0">
                <a:sym typeface="Wingdings" pitchFamily="2" charset="2"/>
              </a:rPr>
              <a:t> Osama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Bots: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	Kids chat with Santa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	Snow  I like drugs too…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24" name="Picture 2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5941828-78FA-A96F-F0D9-C22A6B375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885" y="4540383"/>
            <a:ext cx="4891081" cy="1480589"/>
          </a:xfrm>
          <a:prstGeom prst="rect">
            <a:avLst/>
          </a:prstGeom>
        </p:spPr>
      </p:pic>
      <p:pic>
        <p:nvPicPr>
          <p:cNvPr id="26" name="Picture 2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B758A11-7EDE-BCA5-7208-04223D28B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7421" y="0"/>
            <a:ext cx="5784579" cy="448500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6DF5F-3651-6C2B-A959-4E980AF8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10/12/2023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7AA3BC-3BB3-0B16-6FC1-79D178A0E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E5643-D884-694F-ADCB-3F4DA390586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226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d-bad-ugly-whistle.mp3">
            <a:hlinkClick r:id="" action="ppaction://media"/>
            <a:extLst>
              <a:ext uri="{FF2B5EF4-FFF2-40B4-BE49-F238E27FC236}">
                <a16:creationId xmlns:a16="http://schemas.microsoft.com/office/drawing/2014/main" id="{ABDDFB79-8C36-9772-18BA-36C5BB47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0129" y="5962859"/>
            <a:ext cx="812800" cy="812800"/>
          </a:xfrm>
          <a:prstGeom prst="rect">
            <a:avLst/>
          </a:prstGeom>
        </p:spPr>
      </p:pic>
      <p:pic>
        <p:nvPicPr>
          <p:cNvPr id="4" name="Content Placeholder 8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1F021E7-232D-3140-1FEA-8AA315DFD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9993" y="1196788"/>
            <a:ext cx="7525872" cy="5958538"/>
          </a:xfrm>
          <a:prstGeom prst="rect">
            <a:avLst/>
          </a:prstGeom>
          <a:ln>
            <a:noFill/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CFB807B-8519-FA1D-CB01-D41C3C1E2728}"/>
              </a:ext>
            </a:extLst>
          </p:cNvPr>
          <p:cNvSpPr txBox="1">
            <a:spLocks/>
          </p:cNvSpPr>
          <p:nvPr/>
        </p:nvSpPr>
        <p:spPr>
          <a:xfrm>
            <a:off x="194246" y="1196788"/>
            <a:ext cx="6581692" cy="5578871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sz="2400" dirty="0"/>
              <a:t>Easy: </a:t>
            </a:r>
            <a:r>
              <a:rPr lang="en-US" sz="2200" dirty="0"/>
              <a:t>Exciting Eco-system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b="1" i="1" dirty="0">
                <a:solidFill>
                  <a:srgbClr val="FF0000"/>
                </a:solidFill>
              </a:rPr>
              <a:t>Prompting</a:t>
            </a:r>
            <a:r>
              <a:rPr lang="en-US" sz="2200" dirty="0"/>
              <a:t>, Inference, Fine-Tuning</a:t>
            </a:r>
          </a:p>
          <a:p>
            <a:r>
              <a:rPr lang="en-US" sz="2400" dirty="0"/>
              <a:t>Hard: </a:t>
            </a:r>
            <a:r>
              <a:rPr lang="en-US" sz="2200" dirty="0"/>
              <a:t>Limited to large companies</a:t>
            </a:r>
          </a:p>
          <a:p>
            <a:pPr lvl="1"/>
            <a:r>
              <a:rPr lang="en-US" sz="2000" dirty="0"/>
              <a:t>Pre-training</a:t>
            </a:r>
          </a:p>
          <a:p>
            <a:r>
              <a:rPr lang="en-US" sz="2400" dirty="0"/>
              <a:t>Ugly: </a:t>
            </a:r>
            <a:r>
              <a:rPr lang="en-US" sz="2200" dirty="0"/>
              <a:t>Responsible AI</a:t>
            </a:r>
          </a:p>
          <a:p>
            <a:pPr lvl="1"/>
            <a:r>
              <a:rPr lang="en-US" sz="2000" dirty="0"/>
              <a:t>Bias, Toxicity</a:t>
            </a:r>
          </a:p>
          <a:p>
            <a:pPr lvl="1"/>
            <a:r>
              <a:rPr lang="en-US" sz="2000" dirty="0"/>
              <a:t>Misinformation</a:t>
            </a:r>
          </a:p>
          <a:p>
            <a:pPr lvl="1"/>
            <a:r>
              <a:rPr lang="en-US" sz="2000" dirty="0"/>
              <a:t>Hallucinations</a:t>
            </a:r>
          </a:p>
          <a:p>
            <a:pPr lvl="1"/>
            <a:r>
              <a:rPr lang="en-US" sz="2000" dirty="0"/>
              <a:t>Plagiarism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95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d-bad-ugly-whistle.mp3">
            <a:hlinkClick r:id="" action="ppaction://media"/>
            <a:extLst>
              <a:ext uri="{FF2B5EF4-FFF2-40B4-BE49-F238E27FC236}">
                <a16:creationId xmlns:a16="http://schemas.microsoft.com/office/drawing/2014/main" id="{ABDDFB79-8C36-9772-18BA-36C5BB47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0129" y="5962859"/>
            <a:ext cx="812800" cy="812800"/>
          </a:xfrm>
          <a:prstGeom prst="rect">
            <a:avLst/>
          </a:prstGeom>
        </p:spPr>
      </p:pic>
      <p:pic>
        <p:nvPicPr>
          <p:cNvPr id="4" name="Content Placeholder 8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1F021E7-232D-3140-1FEA-8AA315DFD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6932" y="1196788"/>
            <a:ext cx="6468932" cy="5121716"/>
          </a:xfrm>
          <a:prstGeom prst="rect">
            <a:avLst/>
          </a:prstGeom>
          <a:ln>
            <a:noFill/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CFB807B-8519-FA1D-CB01-D41C3C1E2728}"/>
              </a:ext>
            </a:extLst>
          </p:cNvPr>
          <p:cNvSpPr txBox="1">
            <a:spLocks/>
          </p:cNvSpPr>
          <p:nvPr/>
        </p:nvSpPr>
        <p:spPr>
          <a:xfrm>
            <a:off x="194245" y="1196788"/>
            <a:ext cx="6142759" cy="5578871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2800" dirty="0"/>
              <a:t>Easy: </a:t>
            </a:r>
            <a:r>
              <a:rPr lang="en-US" sz="2400" dirty="0"/>
              <a:t>Exciting Eco-system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Prompting, Inference, Fine-Tuning</a:t>
            </a:r>
          </a:p>
          <a:p>
            <a:pPr>
              <a:buFont typeface="Wingdings" pitchFamily="2" charset="2"/>
              <a:buChar char="ü"/>
            </a:pPr>
            <a:r>
              <a:rPr lang="en-US" sz="2800" dirty="0"/>
              <a:t>Hard: </a:t>
            </a:r>
            <a:r>
              <a:rPr lang="en-US" sz="2400" dirty="0"/>
              <a:t>Limited to large companies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Pre-training</a:t>
            </a:r>
          </a:p>
          <a:p>
            <a:pPr>
              <a:buFont typeface="Wingdings" pitchFamily="2" charset="2"/>
              <a:buChar char="ü"/>
            </a:pPr>
            <a:r>
              <a:rPr lang="en-US" sz="2800" dirty="0"/>
              <a:t>Ugly: </a:t>
            </a:r>
            <a:r>
              <a:rPr lang="en-US" sz="2400" dirty="0"/>
              <a:t>Responsible AI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Bias, Toxicity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Misinformation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Hallucinations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Plagiarism</a:t>
            </a:r>
          </a:p>
        </p:txBody>
      </p:sp>
    </p:spTree>
    <p:extLst>
      <p:ext uri="{BB962C8B-B14F-4D97-AF65-F5344CB8AC3E}">
        <p14:creationId xmlns:p14="http://schemas.microsoft.com/office/powerpoint/2010/main" val="386099794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1DF7A1-908F-00E0-38DF-83927BB651C3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298575"/>
            <a:ext cx="11791950" cy="5505450"/>
          </a:xfrm>
        </p:spPr>
        <p:txBody>
          <a:bodyPr/>
          <a:lstStyle/>
          <a:p>
            <a:r>
              <a:rPr lang="en-US" sz="2800" dirty="0"/>
              <a:t>Prompt Engineering:</a:t>
            </a:r>
          </a:p>
          <a:p>
            <a:pPr lvl="1"/>
            <a:r>
              <a:rPr lang="en-US" sz="2600" dirty="0"/>
              <a:t>Super-Popular (100+ million users)</a:t>
            </a:r>
          </a:p>
          <a:p>
            <a:pPr lvl="2"/>
            <a:r>
              <a:rPr lang="en-US" sz="2400" dirty="0"/>
              <a:t>Most successful (rapid) adoption of any web app ever</a:t>
            </a:r>
          </a:p>
          <a:p>
            <a:pPr lvl="1"/>
            <a:r>
              <a:rPr lang="en-US" sz="2600" dirty="0"/>
              <a:t>Super-Easy</a:t>
            </a:r>
          </a:p>
          <a:p>
            <a:pPr lvl="2"/>
            <a:r>
              <a:rPr lang="en-US" sz="2400" dirty="0"/>
              <a:t>Easier than Fine-Tuning (and Inference)</a:t>
            </a:r>
          </a:p>
          <a:p>
            <a:pPr lvl="1"/>
            <a:r>
              <a:rPr lang="en-US" sz="2600" dirty="0"/>
              <a:t>Use Cases</a:t>
            </a:r>
          </a:p>
          <a:p>
            <a:pPr lvl="2"/>
            <a:r>
              <a:rPr lang="en-US" sz="2400" dirty="0"/>
              <a:t>“Helping” with homework: </a:t>
            </a:r>
          </a:p>
          <a:p>
            <a:pPr lvl="3"/>
            <a:r>
              <a:rPr lang="en-US" sz="2200" dirty="0"/>
              <a:t>Cheating (?)</a:t>
            </a:r>
          </a:p>
          <a:p>
            <a:pPr lvl="2"/>
            <a:r>
              <a:rPr lang="en-US" sz="2400" dirty="0"/>
              <a:t>Documentation: </a:t>
            </a:r>
          </a:p>
          <a:p>
            <a:pPr lvl="3"/>
            <a:r>
              <a:rPr lang="en-US" sz="2200" dirty="0"/>
              <a:t>Alternative to stack overflow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440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0D90C8-D417-8EB6-E8EE-8F844BC3D312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114425"/>
            <a:ext cx="10433050" cy="5062538"/>
          </a:xfrm>
        </p:spPr>
        <p:txBody>
          <a:bodyPr>
            <a:normAutofit fontScale="77500" lnSpcReduction="20000"/>
          </a:bodyPr>
          <a:lstStyle/>
          <a:p>
            <a:r>
              <a:rPr lang="en-US" sz="4800" dirty="0"/>
              <a:t>“Helping” with homework: Cheating (?)</a:t>
            </a:r>
            <a:endParaRPr lang="en-US" sz="2800" b="1" i="1" dirty="0"/>
          </a:p>
          <a:p>
            <a:pPr lvl="1"/>
            <a:r>
              <a:rPr lang="en-US" sz="2600" b="1" i="1" dirty="0"/>
              <a:t>Collaborate</a:t>
            </a:r>
            <a:r>
              <a:rPr lang="en-US" sz="2600" dirty="0"/>
              <a:t> with students on essays</a:t>
            </a:r>
          </a:p>
          <a:p>
            <a:pPr lvl="2"/>
            <a:r>
              <a:rPr lang="en-US" sz="2400" b="0" i="1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You have no idea how much we’re using </a:t>
            </a:r>
            <a:r>
              <a:rPr lang="en-US" sz="2400" b="0" i="1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ChatGPT</a:t>
            </a:r>
            <a:endParaRPr lang="en-US" sz="2400" b="0" i="1" dirty="0">
              <a:solidFill>
                <a:srgbClr val="333333"/>
              </a:solidFill>
              <a:effectLst/>
              <a:latin typeface="Noto Sans" panose="020B0502040504020204" pitchFamily="34" charset="0"/>
            </a:endParaRPr>
          </a:p>
          <a:p>
            <a:pPr lvl="2"/>
            <a:r>
              <a:rPr lang="en-US" sz="2400" dirty="0">
                <a:solidFill>
                  <a:srgbClr val="333333"/>
                </a:solidFill>
                <a:latin typeface="Noto Sans" panose="020B0502040504020204" pitchFamily="34" charset="0"/>
              </a:rPr>
              <a:t>Cheating?</a:t>
            </a:r>
          </a:p>
          <a:p>
            <a:pPr lvl="1"/>
            <a:r>
              <a:rPr lang="en-US" sz="2600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ChatGPT</a:t>
            </a:r>
            <a:r>
              <a:rPr lang="en-US" sz="26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is better for some tasks</a:t>
            </a:r>
          </a:p>
          <a:p>
            <a:pPr lvl="2"/>
            <a:r>
              <a:rPr lang="en-US" sz="2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Good: thesis statements, outlines</a:t>
            </a:r>
          </a:p>
          <a:p>
            <a:pPr lvl="2"/>
            <a:r>
              <a:rPr lang="en-US" sz="2400" dirty="0">
                <a:solidFill>
                  <a:srgbClr val="333333"/>
                </a:solidFill>
                <a:latin typeface="Noto Sans" panose="020B0502040504020204" pitchFamily="34" charset="0"/>
              </a:rPr>
              <a:t>Bad: capture student’s voice</a:t>
            </a:r>
          </a:p>
          <a:p>
            <a:pPr lvl="2"/>
            <a:r>
              <a:rPr lang="en-US" sz="2400" dirty="0">
                <a:solidFill>
                  <a:srgbClr val="333333"/>
                </a:solidFill>
                <a:latin typeface="Noto Sans" panose="020B0502040504020204" pitchFamily="34" charset="0"/>
              </a:rPr>
              <a:t>Worse: quotes</a:t>
            </a:r>
          </a:p>
          <a:p>
            <a:pPr lvl="1"/>
            <a:r>
              <a:rPr lang="en-US" sz="26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Learning opportunity:</a:t>
            </a:r>
          </a:p>
          <a:p>
            <a:pPr lvl="2"/>
            <a:r>
              <a:rPr lang="en-US" sz="2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How to decompose writing to subtasks</a:t>
            </a:r>
          </a:p>
          <a:p>
            <a:pPr lvl="2"/>
            <a:r>
              <a:rPr lang="en-US" sz="2400" dirty="0">
                <a:solidFill>
                  <a:srgbClr val="333333"/>
                </a:solidFill>
                <a:latin typeface="Noto Sans" panose="020B0502040504020204" pitchFamily="34" charset="0"/>
              </a:rPr>
              <a:t>Collaboration is great, </a:t>
            </a:r>
          </a:p>
          <a:p>
            <a:pPr lvl="3"/>
            <a:r>
              <a:rPr lang="en-US" sz="2200" dirty="0">
                <a:solidFill>
                  <a:srgbClr val="333333"/>
                </a:solidFill>
                <a:latin typeface="Noto Sans" panose="020B0502040504020204" pitchFamily="34" charset="0"/>
              </a:rPr>
              <a:t>but student is responsible for end-product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DEF113A4-9D48-F406-C49F-8DE914FF2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860774" y="4419354"/>
            <a:ext cx="2279433" cy="227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164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22A15E89-D023-5C18-DCF8-336534315D40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0" y="2179638"/>
            <a:ext cx="5181600" cy="3643312"/>
          </a:xfrm>
        </p:spPr>
      </p:pic>
      <p:pic>
        <p:nvPicPr>
          <p:cNvPr id="7" name="Content Placeholder 6" descr="A screenshot of a computer error message&#10;&#10;Description automatically generated">
            <a:extLst>
              <a:ext uri="{FF2B5EF4-FFF2-40B4-BE49-F238E27FC236}">
                <a16:creationId xmlns:a16="http://schemas.microsoft.com/office/drawing/2014/main" id="{4963BA09-EF70-890B-1C90-B90711B2838E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7010400" y="2092325"/>
            <a:ext cx="5181600" cy="3817938"/>
          </a:xfrm>
        </p:spPr>
      </p:pic>
      <p:pic>
        <p:nvPicPr>
          <p:cNvPr id="5" name="Content Placeholder 6" descr="A screenshot of a computer error message&#10;&#10;Description automatically generated">
            <a:extLst>
              <a:ext uri="{FF2B5EF4-FFF2-40B4-BE49-F238E27FC236}">
                <a16:creationId xmlns:a16="http://schemas.microsoft.com/office/drawing/2014/main" id="{BDE7E716-59BF-38E3-A47C-DD7D5F242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61" y="1996201"/>
            <a:ext cx="8055517" cy="59360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5A06ED-634C-3C91-A2E6-FD7949874F21}"/>
              </a:ext>
            </a:extLst>
          </p:cNvPr>
          <p:cNvSpPr txBox="1"/>
          <p:nvPr/>
        </p:nvSpPr>
        <p:spPr>
          <a:xfrm>
            <a:off x="124178" y="1192246"/>
            <a:ext cx="103188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Replacing Stack Overflow with </a:t>
            </a:r>
            <a:r>
              <a:rPr lang="en-US" sz="4400" dirty="0" err="1"/>
              <a:t>ChatGPT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025022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d-bad-ugly-whistle.mp3">
            <a:hlinkClick r:id="" action="ppaction://media"/>
            <a:extLst>
              <a:ext uri="{FF2B5EF4-FFF2-40B4-BE49-F238E27FC236}">
                <a16:creationId xmlns:a16="http://schemas.microsoft.com/office/drawing/2014/main" id="{ABDDFB79-8C36-9772-18BA-36C5BB47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0129" y="5962859"/>
            <a:ext cx="812800" cy="812800"/>
          </a:xfrm>
          <a:prstGeom prst="rect">
            <a:avLst/>
          </a:prstGeom>
        </p:spPr>
      </p:pic>
      <p:pic>
        <p:nvPicPr>
          <p:cNvPr id="4" name="Content Placeholder 8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1F021E7-232D-3140-1FEA-8AA315DFD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9993" y="1196788"/>
            <a:ext cx="7525872" cy="5958538"/>
          </a:xfrm>
          <a:prstGeom prst="rect">
            <a:avLst/>
          </a:prstGeom>
          <a:ln>
            <a:noFill/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CFB807B-8519-FA1D-CB01-D41C3C1E2728}"/>
              </a:ext>
            </a:extLst>
          </p:cNvPr>
          <p:cNvSpPr txBox="1">
            <a:spLocks/>
          </p:cNvSpPr>
          <p:nvPr/>
        </p:nvSpPr>
        <p:spPr>
          <a:xfrm>
            <a:off x="194246" y="1196788"/>
            <a:ext cx="6581692" cy="5578871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sz="2400" dirty="0"/>
              <a:t>Easy: </a:t>
            </a:r>
            <a:r>
              <a:rPr lang="en-US" sz="2200" dirty="0"/>
              <a:t>Exciting Eco-system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Prompting, </a:t>
            </a:r>
            <a:r>
              <a:rPr lang="en-US" sz="2200" b="1" i="1" dirty="0">
                <a:solidFill>
                  <a:srgbClr val="FF0000"/>
                </a:solidFill>
              </a:rPr>
              <a:t>Inference</a:t>
            </a:r>
            <a:r>
              <a:rPr lang="en-US" sz="2200" dirty="0"/>
              <a:t>, Fine-Tuning</a:t>
            </a:r>
          </a:p>
          <a:p>
            <a:r>
              <a:rPr lang="en-US" sz="2400" dirty="0"/>
              <a:t>Hard: </a:t>
            </a:r>
            <a:r>
              <a:rPr lang="en-US" sz="2200" dirty="0"/>
              <a:t>Limited to large companies</a:t>
            </a:r>
          </a:p>
          <a:p>
            <a:pPr lvl="1"/>
            <a:r>
              <a:rPr lang="en-US" sz="2000" dirty="0"/>
              <a:t>Pre-training</a:t>
            </a:r>
          </a:p>
          <a:p>
            <a:r>
              <a:rPr lang="en-US" sz="2400" dirty="0"/>
              <a:t>Ugly: </a:t>
            </a:r>
            <a:r>
              <a:rPr lang="en-US" sz="2200" dirty="0"/>
              <a:t>Responsible AI</a:t>
            </a:r>
          </a:p>
          <a:p>
            <a:pPr lvl="1"/>
            <a:r>
              <a:rPr lang="en-US" sz="2000" dirty="0"/>
              <a:t>Bias, Toxicity</a:t>
            </a:r>
          </a:p>
          <a:p>
            <a:pPr lvl="1"/>
            <a:r>
              <a:rPr lang="en-US" sz="2000" dirty="0"/>
              <a:t>Misinformation</a:t>
            </a:r>
          </a:p>
          <a:p>
            <a:pPr lvl="1"/>
            <a:r>
              <a:rPr lang="en-US" sz="2000" dirty="0"/>
              <a:t>Hallucinations</a:t>
            </a:r>
          </a:p>
          <a:p>
            <a:pPr lvl="1"/>
            <a:r>
              <a:rPr lang="en-US" sz="2000" dirty="0"/>
              <a:t>Plagiarism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53600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242;p19" descr="Graphical user interface, application, website, Teams&#10;&#10;Description automatically generated">
            <a:extLst>
              <a:ext uri="{FF2B5EF4-FFF2-40B4-BE49-F238E27FC236}">
                <a16:creationId xmlns:a16="http://schemas.microsoft.com/office/drawing/2014/main" id="{C54E89F1-8740-2B1C-458A-10FFFDC2284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2466" t="19884" r="35596" b="68212"/>
          <a:stretch/>
        </p:blipFill>
        <p:spPr>
          <a:xfrm>
            <a:off x="9015413" y="174967"/>
            <a:ext cx="3028949" cy="2330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6034F36D-260A-C4E7-F07C-5BB4F0376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3442" y="449902"/>
            <a:ext cx="4797790" cy="109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222458A-65FB-7B68-D536-0FF556B887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505075"/>
            <a:ext cx="5753501" cy="3684588"/>
          </a:xfrm>
        </p:spPr>
        <p:txBody>
          <a:bodyPr>
            <a:normAutofit/>
          </a:bodyPr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 err="1"/>
              <a:t>HuggingFace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https://huggingface.co/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PaddleHub</a:t>
            </a:r>
            <a:r>
              <a:rPr lang="en-US" dirty="0"/>
              <a:t> (Baidu)</a:t>
            </a:r>
          </a:p>
          <a:p>
            <a:r>
              <a:rPr lang="en-US" dirty="0"/>
              <a:t>Features</a:t>
            </a:r>
          </a:p>
          <a:p>
            <a:pPr lvl="1"/>
            <a:r>
              <a:rPr lang="en-US" dirty="0"/>
              <a:t>Datasets (50k)</a:t>
            </a:r>
          </a:p>
          <a:p>
            <a:pPr lvl="1"/>
            <a:r>
              <a:rPr lang="en-US" dirty="0"/>
              <a:t>Models (300k)</a:t>
            </a:r>
          </a:p>
          <a:p>
            <a:pPr lvl="1"/>
            <a:r>
              <a:rPr lang="en-US" dirty="0"/>
              <a:t>Apps (100k)</a:t>
            </a:r>
          </a:p>
          <a:p>
            <a:pPr lvl="1"/>
            <a:r>
              <a:rPr lang="en-US" dirty="0"/>
              <a:t>Community Engagement</a:t>
            </a:r>
          </a:p>
          <a:p>
            <a:pPr lvl="2"/>
            <a:r>
              <a:rPr lang="en-US" dirty="0"/>
              <a:t>(Social Media)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4C82F29-02C5-7B36-83DE-A3C7AEA3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E9EDBD-19E9-20D3-5F62-B586B1069C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DataSets</a:t>
            </a:r>
            <a:r>
              <a:rPr lang="en-US" dirty="0"/>
              <a:t> (Benchmarks)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E7C67B3-51B5-A6FB-C2FF-DFBEA0318D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GLUE (NYU)</a:t>
            </a:r>
          </a:p>
          <a:p>
            <a:pPr lvl="1"/>
            <a:r>
              <a:rPr lang="en-US" dirty="0" err="1"/>
              <a:t>SQuAD</a:t>
            </a:r>
            <a:r>
              <a:rPr lang="en-US" dirty="0"/>
              <a:t> (Stanford)</a:t>
            </a:r>
          </a:p>
          <a:p>
            <a:r>
              <a:rPr lang="en-US" dirty="0"/>
              <a:t>Features</a:t>
            </a:r>
          </a:p>
          <a:p>
            <a:pPr lvl="1"/>
            <a:r>
              <a:rPr lang="en-US" dirty="0"/>
              <a:t>Splits: </a:t>
            </a:r>
          </a:p>
          <a:p>
            <a:pPr lvl="2"/>
            <a:r>
              <a:rPr lang="en-US" dirty="0"/>
              <a:t>Test, Validation (Dev), Train</a:t>
            </a:r>
          </a:p>
          <a:p>
            <a:pPr lvl="1"/>
            <a:r>
              <a:rPr lang="en-US" dirty="0"/>
              <a:t>Metrics</a:t>
            </a:r>
          </a:p>
          <a:p>
            <a:pPr lvl="1"/>
            <a:r>
              <a:rPr lang="en-US" dirty="0"/>
              <a:t>Leaderboard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4AE5553-2749-D13D-2610-720FA4497D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Hubs</a:t>
            </a:r>
          </a:p>
        </p:txBody>
      </p:sp>
      <p:pic>
        <p:nvPicPr>
          <p:cNvPr id="10" name="Content Placeholder 8" descr="Text&#10;&#10;Description automatically generated with medium confidence">
            <a:extLst>
              <a:ext uri="{FF2B5EF4-FFF2-40B4-BE49-F238E27FC236}">
                <a16:creationId xmlns:a16="http://schemas.microsoft.com/office/drawing/2014/main" id="{4EC38910-3CC9-A5B4-D4BA-4AB42A5042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712373"/>
            <a:ext cx="2953333" cy="1467824"/>
          </a:xfrm>
          <a:prstGeom prst="rect">
            <a:avLst/>
          </a:prstGeom>
        </p:spPr>
      </p:pic>
      <p:pic>
        <p:nvPicPr>
          <p:cNvPr id="11" name="Content Placeholder 10" descr="Shape&#10;&#10;Description automatically generated with low confidence">
            <a:extLst>
              <a:ext uri="{FF2B5EF4-FFF2-40B4-BE49-F238E27FC236}">
                <a16:creationId xmlns:a16="http://schemas.microsoft.com/office/drawing/2014/main" id="{C0E242D4-D9B8-98F9-F835-A014409169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3333" y="5706023"/>
            <a:ext cx="3850934" cy="12231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ounded Rectangular Callout 12">
                <a:extLst>
                  <a:ext uri="{FF2B5EF4-FFF2-40B4-BE49-F238E27FC236}">
                    <a16:creationId xmlns:a16="http://schemas.microsoft.com/office/drawing/2014/main" id="{618AEFAA-2FB3-2E80-6C9F-6CB03D7D6895}"/>
                  </a:ext>
                </a:extLst>
              </p:cNvPr>
              <p:cNvSpPr/>
              <p:nvPr/>
            </p:nvSpPr>
            <p:spPr>
              <a:xfrm>
                <a:off x="9621232" y="4123042"/>
                <a:ext cx="2225250" cy="823912"/>
              </a:xfrm>
              <a:prstGeom prst="wedgeRoundRectCallout">
                <a:avLst>
                  <a:gd name="adj1" fmla="val -83124"/>
                  <a:gd name="adj2" fmla="val 15871"/>
                  <a:gd name="adj3" fmla="val 16667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/>
                  <a:t>Growing Quickly</a:t>
                </a:r>
              </a:p>
              <a:p>
                <a:pPr algn="ctr"/>
                <a:r>
                  <a:rPr lang="en-US" sz="2000" dirty="0"/>
                  <a:t>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≈10</m:t>
                    </m:r>
                  </m:oMath>
                </a14:m>
                <a:r>
                  <a:rPr lang="en-US" sz="2000" dirty="0"/>
                  <a:t>x/year)</a:t>
                </a:r>
              </a:p>
            </p:txBody>
          </p:sp>
        </mc:Choice>
        <mc:Fallback xmlns="">
          <p:sp>
            <p:nvSpPr>
              <p:cNvPr id="13" name="Rounded Rectangular Callout 12">
                <a:extLst>
                  <a:ext uri="{FF2B5EF4-FFF2-40B4-BE49-F238E27FC236}">
                    <a16:creationId xmlns:a16="http://schemas.microsoft.com/office/drawing/2014/main" id="{618AEFAA-2FB3-2E80-6C9F-6CB03D7D68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21232" y="4123042"/>
                <a:ext cx="2225250" cy="823912"/>
              </a:xfrm>
              <a:prstGeom prst="wedgeRoundRectCallout">
                <a:avLst>
                  <a:gd name="adj1" fmla="val -83124"/>
                  <a:gd name="adj2" fmla="val 15871"/>
                  <a:gd name="adj3" fmla="val 16667"/>
                </a:avLst>
              </a:prstGeom>
              <a:blipFill>
                <a:blip r:embed="rId7"/>
                <a:stretch>
                  <a:fillRect b="-44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104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BC178-3962-F473-75BC-8534C36D8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of time: Inference is cool (for now)</a:t>
            </a:r>
          </a:p>
        </p:txBody>
      </p:sp>
      <p:pic>
        <p:nvPicPr>
          <p:cNvPr id="10" name="Mario_brief.mp4">
            <a:hlinkClick r:id="" action="ppaction://media"/>
            <a:extLst>
              <a:ext uri="{FF2B5EF4-FFF2-40B4-BE49-F238E27FC236}">
                <a16:creationId xmlns:a16="http://schemas.microsoft.com/office/drawing/2014/main" id="{9C6452ED-0154-13F0-DD04-8DB6F50B043F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1348"/>
          <a:stretch/>
        </p:blipFill>
        <p:spPr>
          <a:xfrm>
            <a:off x="1549401" y="1393412"/>
            <a:ext cx="7680324" cy="4873723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2E5C9FD-0B62-1752-E30A-7203F76267A9}"/>
              </a:ext>
            </a:extLst>
          </p:cNvPr>
          <p:cNvSpPr txBox="1"/>
          <p:nvPr/>
        </p:nvSpPr>
        <p:spPr>
          <a:xfrm>
            <a:off x="421749" y="6377906"/>
            <a:ext cx="6095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5"/>
              </a:rPr>
              <a:t>https://youtu.be/rLl9XBg7wSs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2302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5576-DFB7-F160-4889-134B8CE51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5895"/>
          </a:xfrm>
        </p:spPr>
        <p:txBody>
          <a:bodyPr/>
          <a:lstStyle/>
          <a:p>
            <a:r>
              <a:rPr lang="en-US" dirty="0"/>
              <a:t>Back Translation of Synonyms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574D34F-FBD3-200D-25A6-09FEBFA48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4" y="1116877"/>
            <a:ext cx="12109251" cy="261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2797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2QzMGFjY2RhNDdmN2ZiYWVlYTM3ZjBlMTJkNzk0Njk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7657</TotalTime>
  <Words>857</Words>
  <Application>Microsoft Macintosh PowerPoint</Application>
  <PresentationFormat>Widescreen</PresentationFormat>
  <Paragraphs>194</Paragraphs>
  <Slides>20</Slides>
  <Notes>7</Notes>
  <HiddenSlides>0</HiddenSlides>
  <MMClips>6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等线</vt:lpstr>
      <vt:lpstr>Arial</vt:lpstr>
      <vt:lpstr>Calibri</vt:lpstr>
      <vt:lpstr>Calibri Light</vt:lpstr>
      <vt:lpstr>Cambria Math</vt:lpstr>
      <vt:lpstr>FZLanTingHeiS-R-GB</vt:lpstr>
      <vt:lpstr>Noto Sans</vt:lpstr>
      <vt:lpstr>Wingdings</vt:lpstr>
      <vt:lpstr>WPS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Resources</vt:lpstr>
      <vt:lpstr>Test of time: Inference is cool (for now)</vt:lpstr>
      <vt:lpstr>Back Translation of Synonyms</vt:lpstr>
      <vt:lpstr>PowerPoint Presentation</vt:lpstr>
      <vt:lpstr>PowerPoint Presentation</vt:lpstr>
      <vt:lpstr>ChatGPT Hallucinates on CBS ``60 Minutes’’ https://www.youtube.com/watch?v=1wzPr4cUoMQ&amp;t=463s </vt:lpstr>
      <vt:lpstr>Personal History</vt:lpstr>
      <vt:lpstr>Constructive Suggestions for Hallucinations</vt:lpstr>
      <vt:lpstr>More Success  More Responsibility</vt:lpstr>
      <vt:lpstr>History of Irresponsible AI Risk (5 years ago) Product gets canceled</vt:lpstr>
      <vt:lpstr>History of Irresponsible AI Risk (5 years ago) Product gets canceled</vt:lpstr>
      <vt:lpstr>History of Irresponsible AI Risk (5 years ago) Product gets canceled</vt:lpstr>
      <vt:lpstr>History of Irresponsible AI Risk (5 years ago) Product gets canceled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Church, Kenneth</cp:lastModifiedBy>
  <cp:revision>208</cp:revision>
  <dcterms:created xsi:type="dcterms:W3CDTF">2019-06-19T02:08:00Z</dcterms:created>
  <dcterms:modified xsi:type="dcterms:W3CDTF">2023-11-04T16:48:27Z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0541A09AE3214531A492C5B35C9DEEBF_11</vt:lpwstr>
  </property>
</Properties>
</file>